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259" r:id="rId5"/>
    <p:sldId id="273" r:id="rId6"/>
    <p:sldId id="291" r:id="rId7"/>
    <p:sldId id="292" r:id="rId8"/>
    <p:sldId id="274" r:id="rId9"/>
    <p:sldId id="275" r:id="rId10"/>
    <p:sldId id="277" r:id="rId11"/>
    <p:sldId id="263" r:id="rId12"/>
    <p:sldId id="264" r:id="rId13"/>
    <p:sldId id="278" r:id="rId14"/>
    <p:sldId id="279" r:id="rId15"/>
    <p:sldId id="281" r:id="rId16"/>
    <p:sldId id="282" r:id="rId17"/>
    <p:sldId id="283" r:id="rId18"/>
    <p:sldId id="280" r:id="rId19"/>
    <p:sldId id="284" r:id="rId20"/>
    <p:sldId id="285" r:id="rId21"/>
    <p:sldId id="286" r:id="rId22"/>
    <p:sldId id="287" r:id="rId23"/>
    <p:sldId id="265" r:id="rId24"/>
    <p:sldId id="266" r:id="rId25"/>
    <p:sldId id="276" r:id="rId26"/>
    <p:sldId id="267" r:id="rId27"/>
    <p:sldId id="268" r:id="rId28"/>
    <p:sldId id="269" r:id="rId29"/>
    <p:sldId id="270" r:id="rId30"/>
    <p:sldId id="271" r:id="rId31"/>
    <p:sldId id="272" r:id="rId32"/>
    <p:sldId id="289" r:id="rId33"/>
    <p:sldId id="288" r:id="rId34"/>
    <p:sldId id="290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4959"/>
    <a:srgbClr val="317C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8:47.812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1831 24575,'4'0'0,"1"0"0,0-1 0,0 0 0,-1 0 0,1 0 0,0 0 0,-1-1 0,1 0 0,-1 0 0,0 0 0,1 0 0,-1-1 0,4-3 0,17-10 0,587-389-197,-340 216-589,529-338-185,33 51 491,-747 432 1088,143-50 1,-186 80-406,0 3 0,1 1 0,0 2-1,1 2 1,68 0 0,269 22-203,-295-7 0,-1 5 0,114 32 0,-91-13 0,-1 5 0,131 65 0,-193-79 0,-2 1 0,-1 3 0,-1 1 0,-1 2 0,-2 2 0,-1 2 0,50 58 0,-68-66 0,-2 1 0,-1 0 0,-1 1 0,-2 1 0,18 47 0,38 163 0,-52-167 0,29 113 0,35 279 0,-75-390 0,-3 0 0,-4 0 0,-3 0 0,-3 0 0,-3 0 0,-34 134 0,12-97 0,-5-2 0,-5-2 0,-55 105 0,47-128 0,-4-3 0,-3-2 0,-4-3 0,-3-2 0,-3-3 0,-3-3 0,-4-3 0,-2-4 0,-2-2 0,-4-4 0,-1-3 0,-3-4 0,-2-4 0,-92 34 0,2-13 0,-2-8 0,-3-8 0,-2-8 0,-1-8 0,-2-8 0,-1-8 0,-314-10 0,421-11 0,-1-4 0,-136-29 0,-66-42 0,64 20 0,218 58 0,0-1 0,1 0 0,-1 1 0,0-1 0,1 0 0,-1 1 0,1-1 0,-1 0 0,0 0 0,1 0 0,0 0 0,-1 1 0,1-1 0,0 0 0,-1 0 0,1 0 0,0 0 0,0 0 0,0 0 0,0 0 0,-1 0 0,2 0 0,-1 0 0,0 0 0,0 0 0,0 0 0,0 0 0,0 0 0,1 1 0,-1-1 0,1 0 0,-1 0 0,0 0 0,1 0 0,0-1 0,8-9 0,-9 11 0,1 1 0,-1-1 0,0 0 0,1 0 0,-1 0 0,1 1 0,-1-1 0,0 0 0,0 0 0,1 1 0,-1-1 0,0 0 0,1 1 0,-1-1 0,0 0 0,0 1 0,0-1 0,1 0 0,-1 1 0,0-1 0,0 0 0,0 1 0,0-1 0,0 1 0,0-1 0,0 0 0,0 1 0,0-1 0,0 1 0,0-1 0,0 0 0,0 1 0,0-1 0,0 1 0,0 0 0,-6 130 0,1-60 0,-38 1193-818,41 12-238,3-990 1001,1 391 619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9:06.188"/>
    </inkml:context>
    <inkml:brush xml:id="br0">
      <inkml:brushProperty name="width" value="0.35" units="cm"/>
      <inkml:brushProperty name="height" value="0.35" units="cm"/>
      <inkml:brushProperty name="color" value="#FFC000"/>
    </inkml:brush>
  </inkml:definitions>
  <inkml:trace contextRef="#ctx0" brushRef="#br0">0 35 24575,'1'-1'0,"-1"0"0,1-1 0,-1 1 0,1 0 0,0 0 0,0-1 0,-1 1 0,1 0 0,0 0 0,0 0 0,0 0 0,0 0 0,0 0 0,0 0 0,0 0 0,1 0 0,-1 1 0,0-1 0,0 0 0,1 1 0,-1-1 0,0 1 0,1 0 0,-1-1 0,1 1 0,-1 0 0,3 0 0,45-6 0,-44 6 0,82-5 0,130 10 0,-192-1 0,0 2 0,0 1 0,-1 1 0,0 1 0,-1 1 0,1 1 0,-2 1 0,28 20 0,37 17 0,-64-38 0,-1 2 0,-1 0 0,0 2 0,33 29 0,-43-33 0,-1 0 0,0 0 0,-1 1 0,-1 0 0,0 1 0,0 0 0,-1 0 0,-1 1 0,7 20 0,37 88 0,-35-91 0,-2-1 0,-1 2 0,-2 0 0,7 34 0,-13-43 0,-1 0 0,0 0 0,-2 0 0,-1 0 0,-4 35 0,2-49 0,0 0 0,0 0 0,-1 0 0,0 0 0,0 0 0,-1-1 0,0 1 0,-1-1 0,0 0 0,0 0 0,-1-1 0,0 0 0,0 0 0,0 0 0,-1 0 0,-9 6 0,-11 4 0,0-1 0,0-1 0,-58 21 0,45-20 0,-45 26 0,28-13 0,-1-2 0,-73 22 0,34-13 0,82-30 0,-2 2 0,-1-2 0,1 1 0,-2-2 0,1-1 0,-1 0 0,-33 2 0,51-6 0,0 0 0,0 0 0,0-1 0,0 1 0,0 0 0,0 0 0,0 0 0,0 0 0,0 1 0,0-1 0,0 0 0,0 0 0,0 1 0,0-1 0,0 0 0,0 1 0,0-1 0,0 1 0,0-1 0,0 1 0,0 0 0,1-1 0,-1 1 0,0 0 0,0-1 0,1 1 0,-1 0 0,1 0 0,-1 0 0,0 1 0,1 1 0,0-1 0,0 1 0,1 0 0,-1 0 0,1-1 0,0 1 0,0-1 0,0 1 0,2 3 0,4 13 0,12 41 0,-3 0 0,-2 1 0,7 89 0,41 288 0,-42-314 0,-11-36-6,-4 1-1,-6 102 1,-2-51-1340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9:10.002"/>
    </inkml:context>
    <inkml:brush xml:id="br0">
      <inkml:brushProperty name="width" value="0.35" units="cm"/>
      <inkml:brushProperty name="height" value="0.35" units="cm"/>
      <inkml:brushProperty name="color" value="#FFC000"/>
    </inkml:brush>
  </inkml:definitions>
  <inkml:trace contextRef="#ctx0" brushRef="#br0">1 1 24575,'20'2'0,"1"1"0,0 1 0,-1 1 0,0 1 0,0 1 0,-1 0 0,20 11 0,20 7 0,-5-1 0,-2 2 0,57 38 0,-29-17 0,-69-41 0,0 1 0,0 0 0,-1 0 0,0 1 0,-1 1 0,0-1 0,0 1 0,-1 1 0,0 0 0,0 0 0,-1 0 0,0 1 0,-1 0 0,-1 1 0,0-1 0,0 1 0,-1 0 0,0 0 0,-1 0 0,-1 1 0,0-1 0,0 1 0,-2-1 0,1 1 0,-2 0 0,1-1 0,-2 1 0,-3 17 0,3-24 0,0 1 0,-1-1 0,0 0 0,0 1 0,0-1 0,-1-1 0,0 1 0,0 0 0,-1-1 0,1 0 0,-1 0 0,0 0 0,0-1 0,-1 0 0,1 0 0,-1 0 0,0-1 0,0 1 0,0-1 0,-1-1 0,1 1 0,-1-1 0,-7 1 0,-12 3 0,-1-2 0,1 0 0,0-2 0,-43-2 0,52 1 0,0 1 0,0 0 0,1 1 0,-1 1 0,1 1 0,0 1 0,0 0 0,0 0 0,1 2 0,-20 12 0,11-6 0,20-11 0,-1 0 0,2 0 0,-1 0 0,0 1 0,1 0 0,-1 0 0,1 0 0,0 0 0,1 0 0,-1 1 0,1-1 0,-1 1 0,1 0 0,1 0 0,-1-1 0,1 1 0,0 0 0,0 0 0,0 1 0,1 8 0,-2 10 0,2 1 0,6 45 0,9 7 0,-10-55 0,0 1 0,2 37 0,-7 58-1365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9:11.090"/>
    </inkml:context>
    <inkml:brush xml:id="br0">
      <inkml:brushProperty name="width" value="0.35" units="cm"/>
      <inkml:brushProperty name="height" value="0.35" units="cm"/>
      <inkml:brushProperty name="color" value="#FFC000"/>
    </inkml:brush>
  </inkml:definitions>
  <inkml:trace contextRef="#ctx0" brushRef="#br0">0 0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9:13.740"/>
    </inkml:context>
    <inkml:brush xml:id="br0">
      <inkml:brushProperty name="width" value="0.35" units="cm"/>
      <inkml:brushProperty name="height" value="0.35" units="cm"/>
      <inkml:brushProperty name="color" value="#FFC000"/>
    </inkml:brush>
  </inkml:definitions>
  <inkml:trace contextRef="#ctx0" brushRef="#br0">1 1 24575,'0'0'-8191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9:16.307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2 24575,'97'-2'0,"106"5"0,-191-1 0,-1 1 0,1 0 0,-1 0 0,0 1 0,0 1 0,20 11 0,23 10 0,-25-16 0,-14-5 0,0 0 0,0 2 0,-1-1 0,24 16 0,-34-19 0,0 0 0,0 1 0,0-1 0,0 1 0,-1 0 0,1 1 0,-1-1 0,0 0 0,-1 1 0,1 0 0,-1 0 0,0-1 0,0 1 0,0 1 0,-1-1 0,1 0 0,-1 0 0,0 8 0,2 13 0,-1 0 0,-1 1 0,-2-1 0,0 1 0,-10 50 0,8-68 0,0-1 0,0 0 0,-1 0 0,0-1 0,0 1 0,-1-1 0,0 0 0,0 0 0,0-1 0,-1 1 0,0-1 0,0 0 0,-1-1 0,0 1 0,-10 5 0,6-5 0,0-1 0,0 0 0,0-1 0,-1 0 0,1-1 0,-1 0 0,0 0 0,0-2 0,0 1 0,-17-1 0,15-1 0,0 2 0,0 0 0,0 0 0,0 2 0,0-1 0,-24 12 0,-3 0 0,17-8 0,17-6 0,0 1 0,0 1 0,0-1 0,1 1 0,-1 0 0,1 0 0,-9 6 0,13-6 0,0-1 0,0 0 0,1 0 0,-1 1 0,0-1 0,1 1 0,0-1 0,-1 1 0,1 0 0,0-1 0,0 1 0,1 0 0,-1 0 0,0 0 0,1 0 0,0 0 0,0-1 0,0 1 0,0 0 0,0 0 0,0 0 0,2 5 0,7 50 0,0-1 0,3 101 0,-13-40-1365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9:18.039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8:48.942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8:54.712"/>
    </inkml:context>
    <inkml:brush xml:id="br0">
      <inkml:brushProperty name="width" value="0.35" units="cm"/>
      <inkml:brushProperty name="height" value="0.35" units="cm"/>
      <inkml:brushProperty name="color" value="#78206E"/>
    </inkml:brush>
  </inkml:definitions>
  <inkml:trace contextRef="#ctx0" brushRef="#br0">0 1091 24575,'245'-8'0,"-102"-8"-232,-1-6 0,-1-6 0,-2-6 0,-1-7 0,207-90 0,-30-17-298,341-216-1,-239 94 876,-412 266-272,0 1 0,0 0 0,0 0-1,1 0 1,-1 1 0,1-1 0,0 1 0,0 1 0,0-1 0,0 1 0,11-1-1,-3 3 218,0 0-1,-1 0 1,25 7-1,-16-3-213,173 43-76,233 92 0,-300-95 0,-6-4 0,-17-7 0,103 49 0,-182-69 0,0 1 0,-1 2 0,-1 0 0,-1 1 0,40 40 0,89 120 0,-123-142 0,368 511 0,-325-431 0,-5 4 0,99 248 0,-145-307 0,-3 2 0,-3 0 0,-3 1 0,-2 1 0,-3 0 0,-3 100 0,-4-149 0,1 39 0,-3 1 0,-2-1 0,-2 0 0,-22 84 0,17-103 0,-2 0 0,-1-2 0,-2 1 0,-1-2 0,-2 0 0,-1-1 0,-1-1 0,-2-2 0,-1 0 0,-2-1 0,0-1 0,-58 44 0,-71 40 0,-4-8 0,-4-6 0,-5-8 0,-3-7 0,-359 117 0,344-145 0,-334 53 0,95-71 0,-1-32 0,383-4 0,3-1 0,-1-1 0,1-3 0,0-1 0,-51-15 0,-192-41 0,205 44 0,41 10 0,1-2 0,-35-14 0,54 18 0,1 1 0,-1 0 0,-26-4 0,35 8 0,1 0 0,-1 0 0,0 1 0,0 0 0,0 0 0,0 1 0,0 0 0,0 1 0,-14 4 0,19-4 0,0-1 0,0 2 0,0-1 0,0 0 0,0 1 0,0-1 0,1 1 0,-1 0 0,1 0 0,0 0 0,-1 0 0,1 0 0,-1 5 0,-21 50 0,15-34 0,-62 127 0,-5 12 0,65-135 0,2 0 0,1 1 0,1-1 0,-4 35 0,3 76 0,7 0 0,16 141 0,0 51 0,-14-215 0,20 419 0,4-339 0,16 153 0,-11-107 0,-5-46 0,8 10 0,-6-54 0,-19-62 0,-6-57 0,12 65 0,-6-50 0,-2 1 0,-3 1 0,-2-1 0,-5 53 0,2 7 0,2-80-1365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8:55.548"/>
    </inkml:context>
    <inkml:brush xml:id="br0">
      <inkml:brushProperty name="width" value="0.35" units="cm"/>
      <inkml:brushProperty name="height" value="0.35" units="cm"/>
      <inkml:brushProperty name="color" value="#78206E"/>
    </inkml:brush>
  </inkml:definitions>
  <inkml:trace contextRef="#ctx0" brushRef="#br0">0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8:58.631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1 24575,'83'3'0,"-1"4"0,1 3 0,102 26 0,233 85 0,-413-120 0,233 76 0,-3 11 0,251 132 0,-435-192 0,-1 1 0,-1 3 0,63 54 0,-85-62 0,-2 2 0,0 0 0,-2 2 0,-1 0 0,-1 2 0,29 56 0,-4 12 0,-4 2 0,43 160 0,20 218 0,-94-416 0,-4 1 0,1 121 0,-10-151 0,-1 1 0,-2-1 0,-1 0 0,-2 0 0,0-1 0,-3 0 0,-15 34 0,-7 4 0,-4-2 0,-2-1 0,-4-2 0,-2-2 0,-3-2 0,-2-2 0,-3-3 0,-2-2 0,-3-2 0,-2-3 0,-2-2 0,-2-3 0,-80 41 0,14-18 0,-166 61 0,220-106 0,-1-4 0,-141 15 0,218-33 0,-123 9 0,-139-6 0,155-4 0,90-1 0,-1 0 0,1 0 0,0-2 0,0 0 0,1-1 0,-1-1 0,1-1 0,0 0 0,-23-14 0,30 16 0,-1 0 0,0 1 0,0 0 0,0 1 0,0 0 0,-1 1 0,0 0 0,-13-1 0,23 3 0,1 0 0,-1 0 0,1 0 0,-1 0 0,0 0 0,1 0 0,-1 0 0,1 0 0,-1 0 0,0 1 0,1-1 0,-1 0 0,1 0 0,-1 1 0,1-1 0,-1 0 0,1 1 0,-1-1 0,1 0 0,-1 1 0,1-1 0,-1 1 0,1-1 0,0 1 0,-1-1 0,1 1 0,0-1 0,-1 1 0,1 0 0,2 21 0,24 28 0,-19-39 0,2 10 0,0 1 0,-2 0 0,0 0 0,-1 1 0,2 25 0,6 118 0,-8-77 0,18 902 0,-25-763 0,16-23 0,-1-35 0,2-7 0,-8-102 0,0 70 0,-9-43-1365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8:59.389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9:02.161"/>
    </inkml:context>
    <inkml:brush xml:id="br0">
      <inkml:brushProperty name="width" value="0.35" units="cm"/>
      <inkml:brushProperty name="height" value="0.35" units="cm"/>
      <inkml:brushProperty name="color" value="#FFC000"/>
    </inkml:brush>
  </inkml:definitions>
  <inkml:trace contextRef="#ctx0" brushRef="#br0">0 0 24575,'30'2'0,"0"0"0,0 2 0,0 1 0,0 2 0,30 10 0,138 61 0,-189-74 0,35 17 0,-1 1 0,64 45 0,72 69 0,-143-108 0,71 66 0,20 14 0,-92-80 0,-2 1 0,0 1 0,-2 2 0,-2 1 0,31 44 0,-45-51 0,-2 0 0,-1 1 0,0 1 0,-3 0 0,0 1 0,5 30 0,-10-35 0,-1-1 0,-1 1 0,-1-1 0,-1 1 0,0-1 0,-2 1 0,-1 0 0,-1-1 0,-1 0 0,-1 0 0,-1-1 0,-1 1 0,-1-1 0,-1-1 0,-1 0 0,-23 34 0,3-12 0,-2-1 0,-2-2 0,-1-1 0,-2-2 0,-2-2 0,-61 43 0,61-52 0,-1-2 0,0-1 0,-45 17 0,-138 43 0,166-63 0,0-3 0,-1-3 0,-1-2 0,-70 4 0,89-15 0,-20 2 0,58-2 0,-1-1 0,0 1 0,1 0 0,-1 0 0,0 0 0,1 0 0,0 1 0,-1-1 0,1 1 0,0 0 0,-6 4 0,7-5 0,1 1 0,0-1 0,1 0 0,-1 1 0,0-1 0,0 1 0,0-1 0,1 1 0,-1 0 0,1-1 0,-1 1 0,1-1 0,0 1 0,0 0 0,0-1 0,0 1 0,0 0 0,0-1 0,0 1 0,0 0 0,0-1 0,1 1 0,-1 0 0,2 1 0,20 43 0,-10-21 0,10 43 0,-3 2 0,-3 1 0,13 142 0,2 15 0,-20-171 0,29 202 0,-26-158 0,-7-58 0,2 64 0,-10 339-1365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9:02.879"/>
    </inkml:context>
    <inkml:brush xml:id="br0">
      <inkml:brushProperty name="width" value="0.35" units="cm"/>
      <inkml:brushProperty name="height" value="0.35" units="cm"/>
      <inkml:brushProperty name="color" value="#FFC000"/>
    </inkml:brush>
  </inkml:definitions>
  <inkml:trace contextRef="#ctx0" brushRef="#br0">1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4T16:09:04.019"/>
    </inkml:context>
    <inkml:brush xml:id="br0">
      <inkml:brushProperty name="width" value="0.35" units="cm"/>
      <inkml:brushProperty name="height" value="0.35" units="cm"/>
      <inkml:brushProperty name="color" value="#FFC000"/>
    </inkml:brush>
  </inkml:definitions>
  <inkml:trace contextRef="#ctx0" brushRef="#br0">0 0 24575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61959-B142-23CE-2E7C-3004A176A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52180"/>
            <a:ext cx="4792133" cy="1325563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73AC39-13D1-6075-764D-0DA36E684E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3894666"/>
            <a:ext cx="479213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73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65987-937D-89DE-6D3D-440876CF17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3CF3DD-C49A-F038-0699-ADAED19CBD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7316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8CC01-43B9-DB57-8C92-9F6494100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7A9E1-17A3-A9C7-43E1-70F10BDC3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634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E4206-45A5-71EF-43BE-281A6AB33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7906"/>
            <a:ext cx="10515600" cy="9209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61507-FD0D-A072-0ECE-570E90CA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24364"/>
            <a:ext cx="5157787" cy="3417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43BFE5-6482-21C3-B418-95DBEA428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24364"/>
            <a:ext cx="5183188" cy="3417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0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F0020-F227-1BE0-CB87-5C623DB5C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8724"/>
            <a:ext cx="8895339" cy="573088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AD409-8075-11B9-486A-CE90187AD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2049463"/>
            <a:ext cx="6172200" cy="348869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463141C-C720-9BE5-7276-35D5CF0C1891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38200" y="2049463"/>
            <a:ext cx="4114800" cy="348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73518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27B15-1BCE-6ADB-BE32-8043621DC0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096924" y="2057399"/>
            <a:ext cx="6172200" cy="343762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C71C19-ED26-6A87-1612-957CAFAAF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4376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49DF5E3-2AB0-3291-83B0-62590E0A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8724"/>
            <a:ext cx="8895339" cy="573088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793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156D58-5E61-A176-6AB7-A753BF6C1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938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ADAA1-FF7B-9A13-719F-DF208689E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567709"/>
            <a:ext cx="10515600" cy="2955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575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3" r:id="rId4"/>
    <p:sldLayoutId id="2147483656" r:id="rId5"/>
    <p:sldLayoutId id="21474836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317CBC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rgbClr val="C749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7.xml"/><Relationship Id="rId18" Type="http://schemas.openxmlformats.org/officeDocument/2006/relationships/customXml" Target="../ink/ink10.xml"/><Relationship Id="rId26" Type="http://schemas.openxmlformats.org/officeDocument/2006/relationships/customXml" Target="../ink/ink15.xml"/><Relationship Id="rId3" Type="http://schemas.openxmlformats.org/officeDocument/2006/relationships/image" Target="../media/image42.png"/><Relationship Id="rId21" Type="http://schemas.openxmlformats.org/officeDocument/2006/relationships/image" Target="../media/image50.png"/><Relationship Id="rId7" Type="http://schemas.openxmlformats.org/officeDocument/2006/relationships/image" Target="../media/image44.png"/><Relationship Id="rId12" Type="http://schemas.openxmlformats.org/officeDocument/2006/relationships/customXml" Target="../ink/ink6.xml"/><Relationship Id="rId17" Type="http://schemas.openxmlformats.org/officeDocument/2006/relationships/customXml" Target="../ink/ink9.xml"/><Relationship Id="rId25" Type="http://schemas.openxmlformats.org/officeDocument/2006/relationships/image" Target="../media/image51.png"/><Relationship Id="rId2" Type="http://schemas.openxmlformats.org/officeDocument/2006/relationships/customXml" Target="../ink/ink1.xml"/><Relationship Id="rId16" Type="http://schemas.openxmlformats.org/officeDocument/2006/relationships/image" Target="../media/image48.png"/><Relationship Id="rId20" Type="http://schemas.openxmlformats.org/officeDocument/2006/relationships/customXml" Target="../ink/ink11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3.xml"/><Relationship Id="rId11" Type="http://schemas.openxmlformats.org/officeDocument/2006/relationships/image" Target="../media/image46.png"/><Relationship Id="rId24" Type="http://schemas.openxmlformats.org/officeDocument/2006/relationships/customXml" Target="../ink/ink14.xml"/><Relationship Id="rId5" Type="http://schemas.openxmlformats.org/officeDocument/2006/relationships/image" Target="../media/image43.png"/><Relationship Id="rId15" Type="http://schemas.openxmlformats.org/officeDocument/2006/relationships/customXml" Target="../ink/ink8.xml"/><Relationship Id="rId23" Type="http://schemas.openxmlformats.org/officeDocument/2006/relationships/customXml" Target="../ink/ink13.xml"/><Relationship Id="rId10" Type="http://schemas.openxmlformats.org/officeDocument/2006/relationships/customXml" Target="../ink/ink5.xml"/><Relationship Id="rId19" Type="http://schemas.openxmlformats.org/officeDocument/2006/relationships/image" Target="../media/image49.png"/><Relationship Id="rId4" Type="http://schemas.openxmlformats.org/officeDocument/2006/relationships/customXml" Target="../ink/ink2.xml"/><Relationship Id="rId9" Type="http://schemas.openxmlformats.org/officeDocument/2006/relationships/image" Target="../media/image45.png"/><Relationship Id="rId14" Type="http://schemas.openxmlformats.org/officeDocument/2006/relationships/image" Target="../media/image47.png"/><Relationship Id="rId22" Type="http://schemas.openxmlformats.org/officeDocument/2006/relationships/customXml" Target="../ink/ink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54FE1-26E5-1376-EE31-E9FE0CC2A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Win Friends and Influence People, All with IGV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C61C3-7152-324B-74EC-81D17E9FE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4682" y="4705549"/>
            <a:ext cx="5950790" cy="1655762"/>
          </a:xfrm>
        </p:spPr>
        <p:txBody>
          <a:bodyPr>
            <a:normAutofit/>
          </a:bodyPr>
          <a:lstStyle/>
          <a:p>
            <a:pPr algn="l"/>
            <a:r>
              <a:rPr lang="en-US" sz="2000" b="0" dirty="0"/>
              <a:t>Eitan Halper-Stromberg, MD, PhD</a:t>
            </a:r>
          </a:p>
          <a:p>
            <a:pPr algn="l"/>
            <a:r>
              <a:rPr lang="en-US" sz="2000" b="0" dirty="0"/>
              <a:t>Assistant Professor of Clinical Pathology and Laboratory Medicine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214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DEFD-9F3D-AF12-D7B7-9FE427D1B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7466" y="938267"/>
            <a:ext cx="8895339" cy="573088"/>
          </a:xfrm>
        </p:spPr>
        <p:txBody>
          <a:bodyPr/>
          <a:lstStyle/>
          <a:p>
            <a:r>
              <a:rPr lang="en-US"/>
              <a:t>What is IGV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7119E-C2E7-3717-D9B7-43C9AB363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viewer for aligned bam files</a:t>
            </a:r>
          </a:p>
          <a:p>
            <a:r>
              <a:rPr lang="en-US" dirty="0"/>
              <a:t>Designed for ‘short’ variants:</a:t>
            </a:r>
          </a:p>
          <a:p>
            <a:pPr lvl="1"/>
            <a:r>
              <a:rPr lang="en-US" dirty="0"/>
              <a:t>SNVs</a:t>
            </a:r>
          </a:p>
          <a:p>
            <a:pPr lvl="1"/>
            <a:r>
              <a:rPr lang="en-US" dirty="0"/>
              <a:t>Deletions</a:t>
            </a:r>
          </a:p>
          <a:p>
            <a:pPr lvl="1"/>
            <a:r>
              <a:rPr lang="en-US" dirty="0"/>
              <a:t>Insertions, though harder to visualize</a:t>
            </a:r>
          </a:p>
          <a:p>
            <a:r>
              <a:rPr lang="en-US" dirty="0"/>
              <a:t>Viewing larger changes is doable though not ‘bread and butter’ use of IGV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857CDF-5572-6E37-2DC2-51691D452D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529" r="52928" b="19245"/>
          <a:stretch>
            <a:fillRect/>
          </a:stretch>
        </p:blipFill>
        <p:spPr>
          <a:xfrm>
            <a:off x="1021081" y="1817995"/>
            <a:ext cx="3723042" cy="32220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C73E9B-6A28-10BA-7E86-9D06A97CD343}"/>
              </a:ext>
            </a:extLst>
          </p:cNvPr>
          <p:cNvSpPr txBox="1"/>
          <p:nvPr/>
        </p:nvSpPr>
        <p:spPr>
          <a:xfrm>
            <a:off x="1021081" y="5040004"/>
            <a:ext cx="349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4079247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C4FE-E18D-E13E-904F-C36BA6E27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IGV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D45A7-86B9-586A-CE90-A8DFD66CB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appropriate IGV version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C82498F-23A6-7CDF-5173-F69958FE52C9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1336" r="21336"/>
          <a:stretch/>
        </p:blipFill>
        <p:spPr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ADC499-7990-3F37-0D5B-6BF3BA595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869" y="2623915"/>
            <a:ext cx="5592536" cy="300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26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DD1C4-EEDE-87B2-8257-16A8A6202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the </a:t>
            </a:r>
            <a:r>
              <a:rPr lang="en-US" dirty="0" err="1"/>
              <a:t>Github</a:t>
            </a:r>
            <a:r>
              <a:rPr lang="en-US" dirty="0"/>
              <a:t> Files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1F81E3-6BCD-3767-9682-F45FD069E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962" y="1801812"/>
            <a:ext cx="7415605" cy="402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02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91312-02EF-8A1C-BA40-EE3B85974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Best Trick in IGV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ACD8BE-D16C-0A4C-8A7D-EA4FFC018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9023" y="1913956"/>
            <a:ext cx="6514320" cy="397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92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8D2444-DC26-736B-59C1-06B06E4D6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168EE-F831-0A38-3767-5C9D9D30A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Best Trick in IGV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1C5349-DC89-0B40-8D07-C00284EEB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776" y="1992703"/>
            <a:ext cx="6164584" cy="3864634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584A4E3-306B-E720-D0DB-F0364743BE51}"/>
              </a:ext>
            </a:extLst>
          </p:cNvPr>
          <p:cNvSpPr/>
          <p:nvPr/>
        </p:nvSpPr>
        <p:spPr>
          <a:xfrm>
            <a:off x="6659592" y="2794958"/>
            <a:ext cx="353683" cy="63404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21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BA00CD-A992-0C7C-CFEC-74727CDAE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0DE2E-FCAE-C607-A7BD-F98C65A47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Best Trick in IGV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A830AE-E30C-6839-5039-A60F71935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293" y="1688182"/>
            <a:ext cx="7476565" cy="473951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2150C227-3991-775E-8CDF-A8969F14555A}"/>
              </a:ext>
            </a:extLst>
          </p:cNvPr>
          <p:cNvSpPr/>
          <p:nvPr/>
        </p:nvSpPr>
        <p:spPr>
          <a:xfrm>
            <a:off x="8789606" y="3474718"/>
            <a:ext cx="1505462" cy="21902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56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86B790-08A8-D06F-7F5A-6712B5B18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B2731-ED71-58D9-B397-ED07FE85B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Best Trick in IGV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1D9915-AE81-0582-1DAF-DEA91D04A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601" y="1801812"/>
            <a:ext cx="6891813" cy="426540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84AD2F0F-4AEF-8F1C-B08A-0FE585310DB3}"/>
              </a:ext>
            </a:extLst>
          </p:cNvPr>
          <p:cNvSpPr/>
          <p:nvPr/>
        </p:nvSpPr>
        <p:spPr>
          <a:xfrm>
            <a:off x="7057625" y="2797977"/>
            <a:ext cx="353683" cy="63404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60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C7E54E-48DE-5492-F8FB-F07F0D724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A8E3C-30D4-A256-5DE8-E11FE858A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Best Trick in IGV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BBF140-E29C-3F5F-F497-6B9F80C24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601" y="1801812"/>
            <a:ext cx="6891813" cy="426540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C7D7B90-980D-9D28-1471-9A3E09699791}"/>
              </a:ext>
            </a:extLst>
          </p:cNvPr>
          <p:cNvSpPr/>
          <p:nvPr/>
        </p:nvSpPr>
        <p:spPr>
          <a:xfrm>
            <a:off x="7057625" y="2797977"/>
            <a:ext cx="353683" cy="63404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644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E58831-F3E1-5BD5-B77D-26C7A31CE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752" y="1954212"/>
            <a:ext cx="6724290" cy="431749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A9AA482-B52C-6C5D-D04F-1FC654A181D1}"/>
              </a:ext>
            </a:extLst>
          </p:cNvPr>
          <p:cNvSpPr txBox="1">
            <a:spLocks/>
          </p:cNvSpPr>
          <p:nvPr/>
        </p:nvSpPr>
        <p:spPr>
          <a:xfrm>
            <a:off x="990600" y="1381124"/>
            <a:ext cx="8895339" cy="573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317CB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Best Trick in IGV</a:t>
            </a:r>
          </a:p>
        </p:txBody>
      </p:sp>
    </p:spTree>
    <p:extLst>
      <p:ext uri="{BB962C8B-B14F-4D97-AF65-F5344CB8AC3E}">
        <p14:creationId xmlns:p14="http://schemas.microsoft.com/office/powerpoint/2010/main" val="2681765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E666577-E48C-5121-85D0-19EEBAE08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324" y="2144399"/>
            <a:ext cx="8007275" cy="398468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8B9F1E1-D482-FEB4-3CEE-73D586FAFB77}"/>
              </a:ext>
            </a:extLst>
          </p:cNvPr>
          <p:cNvSpPr/>
          <p:nvPr/>
        </p:nvSpPr>
        <p:spPr>
          <a:xfrm>
            <a:off x="4820948" y="4275335"/>
            <a:ext cx="3399417" cy="86061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34EDC9-80E0-3A3E-9D5A-B489F2119CEE}"/>
              </a:ext>
            </a:extLst>
          </p:cNvPr>
          <p:cNvSpPr/>
          <p:nvPr/>
        </p:nvSpPr>
        <p:spPr>
          <a:xfrm>
            <a:off x="5155720" y="4468483"/>
            <a:ext cx="2544184" cy="47431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4B0BFF0-74FC-221C-941A-EBEDA7BCA34E}"/>
              </a:ext>
            </a:extLst>
          </p:cNvPr>
          <p:cNvSpPr txBox="1">
            <a:spLocks/>
          </p:cNvSpPr>
          <p:nvPr/>
        </p:nvSpPr>
        <p:spPr>
          <a:xfrm>
            <a:off x="990600" y="1381124"/>
            <a:ext cx="8895339" cy="573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317CB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Best Trick in IGV</a:t>
            </a:r>
          </a:p>
        </p:txBody>
      </p:sp>
    </p:spTree>
    <p:extLst>
      <p:ext uri="{BB962C8B-B14F-4D97-AF65-F5344CB8AC3E}">
        <p14:creationId xmlns:p14="http://schemas.microsoft.com/office/powerpoint/2010/main" val="3343878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DF40CF-4569-9AF7-F03C-1B9A617AE2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6057" y="1933622"/>
            <a:ext cx="6035465" cy="393795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0" dirty="0"/>
              <a:t>Get you out of a mental rut, give you new thoughts, new visions, new ambitions.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Enable you to make friends quickly and easily.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Increase your popularity.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Help you to win people to your way of thinking.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Increase your influence, your prestige, your ability to get things done.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Enable you to win new clients, new customers.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Increase your earning power.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Make you a better salesman, a better executive.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Help you to handle complaints, avoid arguments, keep your human contacts smooth and pleasant.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Make you a better speaker, a more entertaining conversationalist.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Make the principles of psychology easy for you to apply in your daily contacts.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Help you to arouse enthusiasm among your associates.</a:t>
            </a:r>
          </a:p>
          <a:p>
            <a:endParaRPr lang="en-US" dirty="0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B88C1B3F-3F76-CD8D-E8C9-81C673637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76" y="1933622"/>
            <a:ext cx="3276958" cy="464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5556AB3-F7A9-85BB-2380-BC98A9231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057" y="608059"/>
            <a:ext cx="10515600" cy="1325563"/>
          </a:xfrm>
        </p:spPr>
        <p:txBody>
          <a:bodyPr/>
          <a:lstStyle/>
          <a:p>
            <a:r>
              <a:rPr lang="en-US" dirty="0"/>
              <a:t>How to Win Friends and Influence People</a:t>
            </a:r>
          </a:p>
        </p:txBody>
      </p:sp>
    </p:spTree>
    <p:extLst>
      <p:ext uri="{BB962C8B-B14F-4D97-AF65-F5344CB8AC3E}">
        <p14:creationId xmlns:p14="http://schemas.microsoft.com/office/powerpoint/2010/main" val="2858320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77D1C10-CBC4-E955-E0EA-06DEA67C1350}"/>
              </a:ext>
            </a:extLst>
          </p:cNvPr>
          <p:cNvSpPr txBox="1">
            <a:spLocks/>
          </p:cNvSpPr>
          <p:nvPr/>
        </p:nvSpPr>
        <p:spPr>
          <a:xfrm>
            <a:off x="990600" y="1381124"/>
            <a:ext cx="8895339" cy="573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317CB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Best Trick in IGV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AD0EBD-1514-269C-C11C-ED5B2127A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337" y="2061712"/>
            <a:ext cx="6633602" cy="417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88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A2FBD93-41AD-9F86-5F34-9D1370DB3093}"/>
              </a:ext>
            </a:extLst>
          </p:cNvPr>
          <p:cNvSpPr txBox="1">
            <a:spLocks/>
          </p:cNvSpPr>
          <p:nvPr/>
        </p:nvSpPr>
        <p:spPr>
          <a:xfrm>
            <a:off x="990600" y="1381124"/>
            <a:ext cx="8895339" cy="573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317CB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Honorable Mention Tricks in IGV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4BCF9B-3AB3-4B40-907E-05F983146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736" y="2040714"/>
            <a:ext cx="5204612" cy="3288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304843-A61D-7DB7-EF10-37E7098484D8}"/>
              </a:ext>
            </a:extLst>
          </p:cNvPr>
          <p:cNvSpPr txBox="1"/>
          <p:nvPr/>
        </p:nvSpPr>
        <p:spPr>
          <a:xfrm>
            <a:off x="7153837" y="2244668"/>
            <a:ext cx="31842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err="1"/>
              <a:t>Refseq</a:t>
            </a:r>
            <a:r>
              <a:rPr lang="en-US" sz="3200" dirty="0"/>
              <a:t> Select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err="1"/>
              <a:t>Clinvar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1050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DD2D79-B8F4-CA9A-13D1-5675B31B67D6}"/>
              </a:ext>
            </a:extLst>
          </p:cNvPr>
          <p:cNvSpPr txBox="1">
            <a:spLocks/>
          </p:cNvSpPr>
          <p:nvPr/>
        </p:nvSpPr>
        <p:spPr>
          <a:xfrm>
            <a:off x="990600" y="1381124"/>
            <a:ext cx="8895339" cy="573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317CB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Honorable Mention Tricks in IGV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F65672-6C2E-F2DD-C510-B81F13F2C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001" y="1857394"/>
            <a:ext cx="5334099" cy="35226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3CFC47-8B56-685D-31EF-554A6B4369EA}"/>
              </a:ext>
            </a:extLst>
          </p:cNvPr>
          <p:cNvSpPr txBox="1"/>
          <p:nvPr/>
        </p:nvSpPr>
        <p:spPr>
          <a:xfrm>
            <a:off x="7175352" y="1857394"/>
            <a:ext cx="31842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err="1"/>
              <a:t>Refseq</a:t>
            </a:r>
            <a:r>
              <a:rPr lang="en-US" sz="3200" dirty="0"/>
              <a:t> Select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err="1"/>
              <a:t>Clinvar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3395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DB979-FC41-D6D4-78BA-6510E4DA0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the Copy Number Session File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9EB7-FED9-ED49-9351-BE8470202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774" y="1974029"/>
            <a:ext cx="9158344" cy="335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403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E2167-070F-1A5D-3502-8321464F2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8724"/>
            <a:ext cx="10016266" cy="573088"/>
          </a:xfrm>
        </p:spPr>
        <p:txBody>
          <a:bodyPr/>
          <a:lstStyle/>
          <a:p>
            <a:r>
              <a:rPr lang="en-US" dirty="0"/>
              <a:t>The IGV Screen Should Look Like This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5B162D-7206-ADF5-7E07-9D5ACA919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981" y="1940068"/>
            <a:ext cx="8921675" cy="311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03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97B63-BAB4-1361-B881-A15BF11B3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6786" y="829229"/>
            <a:ext cx="11353800" cy="573088"/>
          </a:xfrm>
        </p:spPr>
        <p:txBody>
          <a:bodyPr/>
          <a:lstStyle/>
          <a:p>
            <a:r>
              <a:rPr lang="en-US" sz="3200" dirty="0"/>
              <a:t>More ‘Traditional’ Copy Number Visualization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0A8224-8419-CE70-EE54-61974E59A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114" y="1388870"/>
            <a:ext cx="5388148" cy="24283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50CDF6-EBB7-8D8A-FEDC-0C47A987D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114" y="3692395"/>
            <a:ext cx="5388148" cy="250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480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9CD2-E92E-F596-2B88-A118F2A8A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8724"/>
            <a:ext cx="11005969" cy="573088"/>
          </a:xfrm>
        </p:spPr>
        <p:txBody>
          <a:bodyPr/>
          <a:lstStyle/>
          <a:p>
            <a:pPr algn="ctr"/>
            <a:r>
              <a:rPr lang="en-US" dirty="0"/>
              <a:t>Copy Number Represented as a Heatmap </a:t>
            </a:r>
            <a:r>
              <a:rPr lang="en-US" sz="2400" dirty="0" err="1"/>
              <a:t>Red~Positive</a:t>
            </a:r>
            <a:r>
              <a:rPr lang="en-US" sz="2400" dirty="0"/>
              <a:t>, </a:t>
            </a:r>
            <a:r>
              <a:rPr lang="en-US" sz="2400" dirty="0" err="1"/>
              <a:t>Blue~Negative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99635-EC39-1095-A14C-B918789FC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1959047"/>
            <a:ext cx="6172200" cy="3488696"/>
          </a:xfrm>
        </p:spPr>
        <p:txBody>
          <a:bodyPr/>
          <a:lstStyle/>
          <a:p>
            <a:r>
              <a:rPr lang="en-US" dirty="0"/>
              <a:t>Seg file from </a:t>
            </a:r>
            <a:r>
              <a:rPr lang="en-US" dirty="0" err="1"/>
              <a:t>CNVKit</a:t>
            </a:r>
            <a:r>
              <a:rPr lang="en-US" dirty="0"/>
              <a:t> has columns for ID, chromosome, start, end, number of markers, and seg mean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DCFC01B-F088-8E4C-1021-5C522F2D1A0E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FB3D37-52A5-B1C9-7945-8D5C8DA43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096" y="2115215"/>
            <a:ext cx="2639218" cy="33571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072546-99EF-46C1-34BF-C306297C7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210" y="3606743"/>
            <a:ext cx="5790655" cy="202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616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6673F-8B04-6D87-0829-3DEC93922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942" y="1013571"/>
            <a:ext cx="8895339" cy="573088"/>
          </a:xfrm>
        </p:spPr>
        <p:txBody>
          <a:bodyPr/>
          <a:lstStyle/>
          <a:p>
            <a:r>
              <a:rPr lang="en-US" dirty="0"/>
              <a:t>Which one is the real CNV?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114315-4160-3AE5-1EF4-75F3AADC7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6391" y="1805269"/>
            <a:ext cx="5884431" cy="16237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64C1F2-51D6-6093-4797-80DCC7C80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391" y="3711050"/>
            <a:ext cx="5884431" cy="17644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EB3B3C-870D-DD00-0643-D0CF4988D60B}"/>
              </a:ext>
            </a:extLst>
          </p:cNvPr>
          <p:cNvSpPr txBox="1"/>
          <p:nvPr/>
        </p:nvSpPr>
        <p:spPr>
          <a:xfrm>
            <a:off x="2935941" y="4593289"/>
            <a:ext cx="2398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ACB625-8B80-0FE5-64E1-740343D47A86}"/>
              </a:ext>
            </a:extLst>
          </p:cNvPr>
          <p:cNvSpPr txBox="1"/>
          <p:nvPr/>
        </p:nvSpPr>
        <p:spPr>
          <a:xfrm>
            <a:off x="2935942" y="2430263"/>
            <a:ext cx="2398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35EA428-3F41-9C5A-49D8-D71DEB98BAC6}"/>
              </a:ext>
            </a:extLst>
          </p:cNvPr>
          <p:cNvSpPr/>
          <p:nvPr/>
        </p:nvSpPr>
        <p:spPr>
          <a:xfrm>
            <a:off x="6863379" y="2883049"/>
            <a:ext cx="494852" cy="34424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E15224E-D24C-3363-9B85-9A6F77AF964E}"/>
              </a:ext>
            </a:extLst>
          </p:cNvPr>
          <p:cNvSpPr/>
          <p:nvPr/>
        </p:nvSpPr>
        <p:spPr>
          <a:xfrm>
            <a:off x="6768353" y="4632930"/>
            <a:ext cx="494852" cy="97676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215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05F0F-84C3-F46D-7096-5343382E4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Open The </a:t>
            </a:r>
            <a:r>
              <a:rPr lang="en-US" dirty="0" err="1"/>
              <a:t>EGFRvIII</a:t>
            </a:r>
            <a:r>
              <a:rPr lang="en-US" dirty="0"/>
              <a:t> Session File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20A269-4A46-C67C-4C46-632DA40B5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941" y="1884180"/>
            <a:ext cx="7599703" cy="354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4128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4D8AE-500B-7014-9019-222B30DCE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8214" y="1033297"/>
            <a:ext cx="10124326" cy="573088"/>
          </a:xfrm>
        </p:spPr>
        <p:txBody>
          <a:bodyPr/>
          <a:lstStyle/>
          <a:p>
            <a:r>
              <a:rPr lang="en-US" dirty="0"/>
              <a:t>The IGV Screen Should Look Like This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BCD968-85F8-95BE-9F69-D7B5D8437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705" y="1890444"/>
            <a:ext cx="5869275" cy="372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748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80337-088C-180D-CF21-9A6097FD5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E85D8FF-30F1-40EF-280B-1979E35E0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9648" y="711575"/>
            <a:ext cx="8287109" cy="1325563"/>
          </a:xfrm>
        </p:spPr>
        <p:txBody>
          <a:bodyPr/>
          <a:lstStyle/>
          <a:p>
            <a:pPr algn="ctr"/>
            <a:r>
              <a:rPr lang="en-US" dirty="0"/>
              <a:t>How to Win Friends and Influence People with IGV</a:t>
            </a:r>
          </a:p>
        </p:txBody>
      </p:sp>
      <p:pic>
        <p:nvPicPr>
          <p:cNvPr id="3074" name="Picture 2" descr="@igvteam">
            <a:extLst>
              <a:ext uri="{FF2B5EF4-FFF2-40B4-BE49-F238E27FC236}">
                <a16:creationId xmlns:a16="http://schemas.microsoft.com/office/drawing/2014/main" id="{08C2379E-A547-C825-C49A-DB663DDA5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772" y="2037138"/>
            <a:ext cx="3158781" cy="315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D846055-818C-8982-4463-68E31B812E53}"/>
              </a:ext>
            </a:extLst>
          </p:cNvPr>
          <p:cNvSpPr txBox="1">
            <a:spLocks/>
          </p:cNvSpPr>
          <p:nvPr/>
        </p:nvSpPr>
        <p:spPr>
          <a:xfrm>
            <a:off x="942511" y="1969433"/>
            <a:ext cx="6035465" cy="3937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rgbClr val="C74959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0" dirty="0"/>
          </a:p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A491407-BB99-9879-3D74-E5B856467D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6057" y="1933622"/>
            <a:ext cx="6035465" cy="3937958"/>
          </a:xfrm>
        </p:spPr>
        <p:txBody>
          <a:bodyPr>
            <a:normAutofit/>
          </a:bodyPr>
          <a:lstStyle/>
          <a:p>
            <a:r>
              <a:rPr lang="en-US" b="0" dirty="0"/>
              <a:t>By the end of this presentation you will be able to: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Download IGV (without admin privileges necessary)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Use my all-time favorite tricks in IGV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Interrogate copy number variants in IGV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Interrogate fusion genes in IGV</a:t>
            </a:r>
          </a:p>
          <a:p>
            <a:pPr marL="342900" indent="-342900">
              <a:buFont typeface="+mj-lt"/>
              <a:buAutoNum type="arabicPeriod"/>
            </a:pPr>
            <a:r>
              <a:rPr lang="en-US" b="0" dirty="0"/>
              <a:t>Win friends and influence people*</a:t>
            </a:r>
          </a:p>
          <a:p>
            <a:endParaRPr lang="en-US" b="0" dirty="0"/>
          </a:p>
          <a:p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FE78E50-164A-FF5A-C8C4-D900D5CDB1F2}"/>
              </a:ext>
            </a:extLst>
          </p:cNvPr>
          <p:cNvSpPr txBox="1">
            <a:spLocks/>
          </p:cNvSpPr>
          <p:nvPr/>
        </p:nvSpPr>
        <p:spPr>
          <a:xfrm>
            <a:off x="726057" y="5364060"/>
            <a:ext cx="6035465" cy="3937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rgbClr val="C74959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* Terms and conditions apply</a:t>
            </a:r>
          </a:p>
          <a:p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058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53D58-EC57-6A84-42DE-F4A7E90B2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1893" y="1042119"/>
            <a:ext cx="8895339" cy="573088"/>
          </a:xfrm>
        </p:spPr>
        <p:txBody>
          <a:bodyPr/>
          <a:lstStyle/>
          <a:p>
            <a:r>
              <a:rPr lang="en-US" dirty="0"/>
              <a:t>Zoom and Squish*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03724A-D926-55E1-D232-C640AA5EA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7897" y="1836349"/>
            <a:ext cx="5298040" cy="32197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1F14E4-B9F9-B6E6-B741-B2644B47F127}"/>
              </a:ext>
            </a:extLst>
          </p:cNvPr>
          <p:cNvSpPr txBox="1"/>
          <p:nvPr/>
        </p:nvSpPr>
        <p:spPr>
          <a:xfrm>
            <a:off x="3232107" y="6110250"/>
            <a:ext cx="4507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*Don’t squish too hard, your IGV may burst!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6CB011-8A0D-F999-8881-7B22B7F62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4" y="1801812"/>
            <a:ext cx="5669937" cy="3254320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F709F58D-6CFB-28FA-3AF0-5C0F573905DA}"/>
              </a:ext>
            </a:extLst>
          </p:cNvPr>
          <p:cNvSpPr/>
          <p:nvPr/>
        </p:nvSpPr>
        <p:spPr>
          <a:xfrm>
            <a:off x="5778801" y="33780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3769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52E30D9-F1C9-C352-9E49-8311A3270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7237" y="1033297"/>
            <a:ext cx="8894763" cy="573088"/>
          </a:xfrm>
        </p:spPr>
        <p:txBody>
          <a:bodyPr/>
          <a:lstStyle/>
          <a:p>
            <a:r>
              <a:rPr lang="en-US" dirty="0"/>
              <a:t>Zoom and Squish*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CF26BB-1BDC-C548-B0AD-ECEF3CBF6923}"/>
              </a:ext>
            </a:extLst>
          </p:cNvPr>
          <p:cNvSpPr txBox="1"/>
          <p:nvPr/>
        </p:nvSpPr>
        <p:spPr>
          <a:xfrm>
            <a:off x="3297237" y="5927463"/>
            <a:ext cx="876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*The ‘zoom and squish’ was also the name of a fad exercise in the late ‘70s/early ‘80s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0C77DA-699F-2973-CBB7-E56CCC049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59" y="1861574"/>
            <a:ext cx="6133513" cy="3727525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46F6D4B-4C39-8BD9-4AE0-92C35FD772D7}"/>
              </a:ext>
            </a:extLst>
          </p:cNvPr>
          <p:cNvSpPr/>
          <p:nvPr/>
        </p:nvSpPr>
        <p:spPr>
          <a:xfrm>
            <a:off x="3695796" y="2568388"/>
            <a:ext cx="2969111" cy="86061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F353502-405B-B677-74B4-CB37C5229DDE}"/>
              </a:ext>
            </a:extLst>
          </p:cNvPr>
          <p:cNvSpPr/>
          <p:nvPr/>
        </p:nvSpPr>
        <p:spPr>
          <a:xfrm>
            <a:off x="3932565" y="3263966"/>
            <a:ext cx="1247786" cy="124508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D6CF9A-4680-2F0C-9E0B-216C0A953F44}"/>
              </a:ext>
            </a:extLst>
          </p:cNvPr>
          <p:cNvSpPr txBox="1"/>
          <p:nvPr/>
        </p:nvSpPr>
        <p:spPr>
          <a:xfrm>
            <a:off x="7041280" y="1861574"/>
            <a:ext cx="48116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We see two soft-clip patterns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What are we looking at?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Remember this includes RNA sequences</a:t>
            </a:r>
          </a:p>
        </p:txBody>
      </p:sp>
    </p:spTree>
    <p:extLst>
      <p:ext uri="{BB962C8B-B14F-4D97-AF65-F5344CB8AC3E}">
        <p14:creationId xmlns:p14="http://schemas.microsoft.com/office/powerpoint/2010/main" val="41458932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B43FF-262E-7500-C746-3CECBCFC0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6981" y="1033297"/>
            <a:ext cx="8895339" cy="573088"/>
          </a:xfrm>
        </p:spPr>
        <p:txBody>
          <a:bodyPr/>
          <a:lstStyle/>
          <a:p>
            <a:r>
              <a:rPr lang="en-US" dirty="0"/>
              <a:t>Wrap-up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DC040D-8CC0-E3C6-7432-E1854E3BE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Cntrl</a:t>
            </a:r>
            <a:r>
              <a:rPr lang="en-US" dirty="0"/>
              <a:t>-s to sort-by base</a:t>
            </a:r>
          </a:p>
          <a:p>
            <a:r>
              <a:rPr lang="en-US" dirty="0"/>
              <a:t>Tracks from server</a:t>
            </a:r>
          </a:p>
          <a:p>
            <a:r>
              <a:rPr lang="en-US" dirty="0"/>
              <a:t>See segment files in heatmap form for copy number</a:t>
            </a:r>
          </a:p>
          <a:p>
            <a:r>
              <a:rPr lang="en-US" dirty="0"/>
              <a:t>Investigate soft-clips for fusions and rearrangements</a:t>
            </a:r>
          </a:p>
        </p:txBody>
      </p:sp>
      <p:pic>
        <p:nvPicPr>
          <p:cNvPr id="5" name="Picture 2" descr="@igvteam">
            <a:extLst>
              <a:ext uri="{FF2B5EF4-FFF2-40B4-BE49-F238E27FC236}">
                <a16:creationId xmlns:a16="http://schemas.microsoft.com/office/drawing/2014/main" id="{A3670075-91FD-213C-B527-3D5FDF983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97408"/>
            <a:ext cx="3158781" cy="315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3869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6E10E-C74F-FABF-F7D0-D3780547E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9E109BD-EEF4-484C-A147-6A37E21B9EA5}"/>
              </a:ext>
            </a:extLst>
          </p:cNvPr>
          <p:cNvGrpSpPr/>
          <p:nvPr/>
        </p:nvGrpSpPr>
        <p:grpSpPr>
          <a:xfrm>
            <a:off x="3205355" y="1459991"/>
            <a:ext cx="1883880" cy="3359520"/>
            <a:chOff x="3205355" y="1459991"/>
            <a:chExt cx="1883880" cy="3359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E925EA35-7165-263E-AEBB-60E7D79A6904}"/>
                    </a:ext>
                  </a:extLst>
                </p14:cNvPr>
                <p14:cNvContentPartPr/>
                <p14:nvPr/>
              </p14:nvContentPartPr>
              <p14:xfrm>
                <a:off x="3205355" y="1459991"/>
                <a:ext cx="1883880" cy="278964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E925EA35-7165-263E-AEBB-60E7D79A690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142715" y="1397351"/>
                  <a:ext cx="2009520" cy="291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2507AE51-356C-6559-2A54-5105B3F4C572}"/>
                    </a:ext>
                  </a:extLst>
                </p14:cNvPr>
                <p14:cNvContentPartPr/>
                <p14:nvPr/>
              </p14:nvContentPartPr>
              <p14:xfrm>
                <a:off x="3581915" y="4819151"/>
                <a:ext cx="360" cy="36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2507AE51-356C-6559-2A54-5105B3F4C57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518915" y="475651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198F43-1BCF-C77A-5F76-66A7D2E273E5}"/>
              </a:ext>
            </a:extLst>
          </p:cNvPr>
          <p:cNvGrpSpPr/>
          <p:nvPr/>
        </p:nvGrpSpPr>
        <p:grpSpPr>
          <a:xfrm>
            <a:off x="5550755" y="1048511"/>
            <a:ext cx="1873800" cy="3631320"/>
            <a:chOff x="5550755" y="1048511"/>
            <a:chExt cx="1873800" cy="3631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F933A154-A96D-4761-515A-FADBE76F02A0}"/>
                    </a:ext>
                  </a:extLst>
                </p14:cNvPr>
                <p14:cNvContentPartPr/>
                <p14:nvPr/>
              </p14:nvContentPartPr>
              <p14:xfrm>
                <a:off x="5550755" y="1048511"/>
                <a:ext cx="1873800" cy="293256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F933A154-A96D-4761-515A-FADBE76F02A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487755" y="985511"/>
                  <a:ext cx="1999440" cy="30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813DC351-3A18-45CD-F6D2-8FEB740B9913}"/>
                    </a:ext>
                  </a:extLst>
                </p14:cNvPr>
                <p14:cNvContentPartPr/>
                <p14:nvPr/>
              </p14:nvContentPartPr>
              <p14:xfrm>
                <a:off x="5862515" y="4679471"/>
                <a:ext cx="360" cy="36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813DC351-3A18-45CD-F6D2-8FEB740B9913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799515" y="461647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7715751-CD74-2125-7325-EC4F24B77872}"/>
              </a:ext>
            </a:extLst>
          </p:cNvPr>
          <p:cNvGrpSpPr/>
          <p:nvPr/>
        </p:nvGrpSpPr>
        <p:grpSpPr>
          <a:xfrm>
            <a:off x="7949435" y="1860671"/>
            <a:ext cx="927000" cy="2657520"/>
            <a:chOff x="7949435" y="1860671"/>
            <a:chExt cx="927000" cy="2657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F502B03-F30C-D24F-8783-FD37C3478F45}"/>
                    </a:ext>
                  </a:extLst>
                </p14:cNvPr>
                <p14:cNvContentPartPr/>
                <p14:nvPr/>
              </p14:nvContentPartPr>
              <p14:xfrm>
                <a:off x="7949435" y="1860671"/>
                <a:ext cx="927000" cy="219528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F502B03-F30C-D24F-8783-FD37C3478F45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886795" y="1798031"/>
                  <a:ext cx="1052640" cy="232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2CCBE8A7-8051-30C4-732F-C0FA86CD5663}"/>
                    </a:ext>
                  </a:extLst>
                </p14:cNvPr>
                <p14:cNvContentPartPr/>
                <p14:nvPr/>
              </p14:nvContentPartPr>
              <p14:xfrm>
                <a:off x="8057075" y="4517831"/>
                <a:ext cx="360" cy="36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2CCBE8A7-8051-30C4-732F-C0FA86CD566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994435" y="445519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0705B8F-1EEF-CEC3-E2A8-B86B761BDD99}"/>
              </a:ext>
            </a:extLst>
          </p:cNvPr>
          <p:cNvGrpSpPr/>
          <p:nvPr/>
        </p:nvGrpSpPr>
        <p:grpSpPr>
          <a:xfrm>
            <a:off x="9283595" y="2764271"/>
            <a:ext cx="1130400" cy="1753920"/>
            <a:chOff x="9283595" y="2764271"/>
            <a:chExt cx="1130400" cy="1753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4E002DBD-B0E7-B80B-11D7-7F587DCD51B0}"/>
                    </a:ext>
                  </a:extLst>
                </p14:cNvPr>
                <p14:cNvContentPartPr/>
                <p14:nvPr/>
              </p14:nvContentPartPr>
              <p14:xfrm>
                <a:off x="9283595" y="2764271"/>
                <a:ext cx="495360" cy="138852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4E002DBD-B0E7-B80B-11D7-7F587DCD51B0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9220595" y="2701271"/>
                  <a:ext cx="621000" cy="151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273F5CDB-B593-6F05-88F6-D07CCE8616FD}"/>
                    </a:ext>
                  </a:extLst>
                </p14:cNvPr>
                <p14:cNvContentPartPr/>
                <p14:nvPr/>
              </p14:nvContentPartPr>
              <p14:xfrm>
                <a:off x="9401675" y="4517831"/>
                <a:ext cx="360" cy="36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273F5CDB-B593-6F05-88F6-D07CCE8616FD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9339035" y="445519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0D4022F-760C-0881-78D8-A71CA2AE1B90}"/>
                    </a:ext>
                  </a:extLst>
                </p14:cNvPr>
                <p14:cNvContentPartPr/>
                <p14:nvPr/>
              </p14:nvContentPartPr>
              <p14:xfrm>
                <a:off x="10025915" y="3345311"/>
                <a:ext cx="360" cy="36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0D4022F-760C-0881-78D8-A71CA2AE1B9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9962915" y="328231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4D2BDF9D-DE85-3A4A-F161-DDCEE05242EB}"/>
                    </a:ext>
                  </a:extLst>
                </p14:cNvPr>
                <p14:cNvContentPartPr/>
                <p14:nvPr/>
              </p14:nvContentPartPr>
              <p14:xfrm>
                <a:off x="10025915" y="3332711"/>
                <a:ext cx="388080" cy="101340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4D2BDF9D-DE85-3A4A-F161-DDCEE05242E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962915" y="3270071"/>
                  <a:ext cx="513720" cy="1139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54B008-05C3-E791-7A9D-547C72D24312}"/>
              </a:ext>
            </a:extLst>
          </p:cNvPr>
          <p:cNvGrpSpPr/>
          <p:nvPr/>
        </p:nvGrpSpPr>
        <p:grpSpPr>
          <a:xfrm>
            <a:off x="10230035" y="3990431"/>
            <a:ext cx="636480" cy="667800"/>
            <a:chOff x="10230035" y="3990431"/>
            <a:chExt cx="636480" cy="667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C95F6920-BD04-DA49-B615-A991C14C5863}"/>
                    </a:ext>
                  </a:extLst>
                </p14:cNvPr>
                <p14:cNvContentPartPr/>
                <p14:nvPr/>
              </p14:nvContentPartPr>
              <p14:xfrm>
                <a:off x="10617395" y="3990431"/>
                <a:ext cx="249120" cy="46332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C95F6920-BD04-DA49-B615-A991C14C5863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554755" y="3927791"/>
                  <a:ext cx="374760" cy="58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7B4BA34-E2D7-9283-F797-DCBCCD35ECB0}"/>
                    </a:ext>
                  </a:extLst>
                </p14:cNvPr>
                <p14:cNvContentPartPr/>
                <p14:nvPr/>
              </p14:nvContentPartPr>
              <p14:xfrm>
                <a:off x="10230035" y="4657871"/>
                <a:ext cx="360" cy="36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7B4BA34-E2D7-9283-F797-DCBCCD35ECB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0167035" y="459487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AD36278-2832-BDF2-7DB2-EF17D1C193DE}"/>
                  </a:ext>
                </a:extLst>
              </p14:cNvPr>
              <p14:cNvContentPartPr/>
              <p14:nvPr/>
            </p14:nvContentPartPr>
            <p14:xfrm>
              <a:off x="10671035" y="4700711"/>
              <a:ext cx="360" cy="36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AD36278-2832-BDF2-7DB2-EF17D1C193DE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608395" y="4638071"/>
                <a:ext cx="126000" cy="12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C777566F-81B1-2FCE-377B-672795176977}"/>
              </a:ext>
            </a:extLst>
          </p:cNvPr>
          <p:cNvGrpSpPr/>
          <p:nvPr/>
        </p:nvGrpSpPr>
        <p:grpSpPr>
          <a:xfrm>
            <a:off x="11144435" y="4323791"/>
            <a:ext cx="228960" cy="581400"/>
            <a:chOff x="11144435" y="4323791"/>
            <a:chExt cx="228960" cy="581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9661CC67-6597-AF2F-61BD-587442B692F7}"/>
                    </a:ext>
                  </a:extLst>
                </p14:cNvPr>
                <p14:cNvContentPartPr/>
                <p14:nvPr/>
              </p14:nvContentPartPr>
              <p14:xfrm>
                <a:off x="11144435" y="4323791"/>
                <a:ext cx="228960" cy="39924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9661CC67-6597-AF2F-61BD-587442B692F7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1081435" y="4260791"/>
                  <a:ext cx="354600" cy="52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F7E821B-7ACE-39EA-6AE7-E6CB7E97F19B}"/>
                    </a:ext>
                  </a:extLst>
                </p14:cNvPr>
                <p14:cNvContentPartPr/>
                <p14:nvPr/>
              </p14:nvContentPartPr>
              <p14:xfrm>
                <a:off x="11198435" y="4904831"/>
                <a:ext cx="360" cy="3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F7E821B-7ACE-39EA-6AE7-E6CB7E97F19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1135795" y="484219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4890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6FB15-2D80-701C-BCAD-75CB86B4B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195" y="152960"/>
            <a:ext cx="8895339" cy="573088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D780717-8D71-8A0B-BD00-D522FA70E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300" y="1356283"/>
            <a:ext cx="3450418" cy="493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075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A9794-8CF4-6E00-9F89-E03A0283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 of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94B41-822D-9E3F-C29B-71E3FC730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Walk through:</a:t>
            </a:r>
          </a:p>
          <a:p>
            <a:pPr lvl="1"/>
            <a:r>
              <a:rPr lang="en-US" dirty="0"/>
              <a:t>IGV Download without admin privileges</a:t>
            </a:r>
          </a:p>
          <a:p>
            <a:pPr lvl="1"/>
            <a:r>
              <a:rPr lang="en-US" dirty="0"/>
              <a:t>Opening a session file</a:t>
            </a:r>
          </a:p>
          <a:p>
            <a:pPr lvl="1"/>
            <a:r>
              <a:rPr lang="en-US" dirty="0"/>
              <a:t>Looking at seg files to assess Copy Number</a:t>
            </a:r>
          </a:p>
          <a:p>
            <a:pPr lvl="1"/>
            <a:r>
              <a:rPr lang="en-US" dirty="0"/>
              <a:t>Looking at soft clips to assess structural variants</a:t>
            </a:r>
          </a:p>
          <a:p>
            <a:pPr lvl="1"/>
            <a:r>
              <a:rPr lang="en-US" dirty="0"/>
              <a:t>Win friends and influence people*</a:t>
            </a:r>
          </a:p>
        </p:txBody>
      </p:sp>
      <p:pic>
        <p:nvPicPr>
          <p:cNvPr id="8" name="Picture Placeholder 7" descr="Walk with solid fill">
            <a:extLst>
              <a:ext uri="{FF2B5EF4-FFF2-40B4-BE49-F238E27FC236}">
                <a16:creationId xmlns:a16="http://schemas.microsoft.com/office/drawing/2014/main" id="{B474574B-7E67-4393-26E3-C05D9DC6EE05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600" b="7600"/>
          <a:stretch>
            <a:fillRect/>
          </a:stretch>
        </p:blipFill>
        <p:spPr/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815DB4-C3A5-3488-A004-952F75AC009C}"/>
              </a:ext>
            </a:extLst>
          </p:cNvPr>
          <p:cNvSpPr txBox="1"/>
          <p:nvPr/>
        </p:nvSpPr>
        <p:spPr>
          <a:xfrm>
            <a:off x="5780267" y="6064371"/>
            <a:ext cx="516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sz="1400" dirty="0"/>
              <a:t>A full list of disclaimers is available by request</a:t>
            </a:r>
          </a:p>
        </p:txBody>
      </p:sp>
    </p:spTree>
    <p:extLst>
      <p:ext uri="{BB962C8B-B14F-4D97-AF65-F5344CB8AC3E}">
        <p14:creationId xmlns:p14="http://schemas.microsoft.com/office/powerpoint/2010/main" val="2921087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FB5B0058-AF13-4859-B429-4EDDE2A26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358672-8C0E-636F-D045-2B6EDF6A1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021" y="1671032"/>
            <a:ext cx="4605340" cy="238760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000" dirty="0">
                <a:solidFill>
                  <a:schemeClr val="bg1"/>
                </a:solidFill>
              </a:rPr>
              <a:t>Introduction: What</a:t>
            </a:r>
            <a:r>
              <a:rPr lang="en-US" sz="5000" b="0" i="1" dirty="0">
                <a:solidFill>
                  <a:schemeClr val="bg1"/>
                </a:solidFill>
              </a:rPr>
              <a:t> is </a:t>
            </a:r>
            <a:r>
              <a:rPr lang="en-US" sz="5000" dirty="0">
                <a:solidFill>
                  <a:schemeClr val="bg1"/>
                </a:solidFill>
              </a:rPr>
              <a:t>IGV?</a:t>
            </a:r>
            <a:br>
              <a:rPr lang="en-US" sz="5000" dirty="0">
                <a:solidFill>
                  <a:schemeClr val="bg1"/>
                </a:solidFill>
              </a:rPr>
            </a:br>
            <a:br>
              <a:rPr lang="en-US" sz="50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A question people have been asking themselves since the dawn of…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A) Time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B) 2011</a:t>
            </a:r>
          </a:p>
        </p:txBody>
      </p:sp>
      <p:pic>
        <p:nvPicPr>
          <p:cNvPr id="1026" name="Picture 2" descr="The Thinker Rodin">
            <a:extLst>
              <a:ext uri="{FF2B5EF4-FFF2-40B4-BE49-F238E27FC236}">
                <a16:creationId xmlns:a16="http://schemas.microsoft.com/office/drawing/2014/main" id="{8A3452B2-BD8E-D836-C9DA-3B83668084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"/>
          <a:stretch>
            <a:fillRect/>
          </a:stretch>
        </p:blipFill>
        <p:spPr bwMode="auto">
          <a:xfrm>
            <a:off x="7115177" y="115193"/>
            <a:ext cx="4950618" cy="662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AC65C03C-3F17-45DC-A1B9-35ACA43397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15176" y="115193"/>
            <a:ext cx="0" cy="6627614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A4A161CC-6DC5-4863-B213-94529D6E06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206" y="115193"/>
            <a:ext cx="11939588" cy="662761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85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BA661F3-9C4D-C325-47D7-3C697B954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772" y="2065467"/>
            <a:ext cx="5262089" cy="4276164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296AA1C5-737F-EBF7-69FA-AC83CE357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085" y="1390088"/>
            <a:ext cx="8895339" cy="573088"/>
          </a:xfrm>
        </p:spPr>
        <p:txBody>
          <a:bodyPr/>
          <a:lstStyle/>
          <a:p>
            <a:pPr algn="ctr"/>
            <a:r>
              <a:rPr lang="en-US" dirty="0"/>
              <a:t>IGV came into this world As a new year’s present</a:t>
            </a:r>
          </a:p>
        </p:txBody>
      </p:sp>
    </p:spTree>
    <p:extLst>
      <p:ext uri="{BB962C8B-B14F-4D97-AF65-F5344CB8AC3E}">
        <p14:creationId xmlns:p14="http://schemas.microsoft.com/office/powerpoint/2010/main" val="3245163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48013-B320-8B56-1630-29D0081DA2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E7582-C24C-D8EC-B176-395441060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021" y="1671032"/>
            <a:ext cx="460534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dirty="0">
                <a:solidFill>
                  <a:schemeClr val="bg1"/>
                </a:solidFill>
                <a:highlight>
                  <a:srgbClr val="000000"/>
                </a:highlight>
              </a:rPr>
              <a:t>Introduction: What</a:t>
            </a:r>
            <a:r>
              <a:rPr lang="en-US" sz="5000" b="0" i="1" dirty="0">
                <a:solidFill>
                  <a:schemeClr val="bg1"/>
                </a:solidFill>
                <a:highlight>
                  <a:srgbClr val="000000"/>
                </a:highlight>
              </a:rPr>
              <a:t> is </a:t>
            </a:r>
            <a:r>
              <a:rPr lang="en-US" sz="5000" dirty="0">
                <a:solidFill>
                  <a:schemeClr val="bg1"/>
                </a:solidFill>
                <a:highlight>
                  <a:srgbClr val="000000"/>
                </a:highlight>
              </a:rPr>
              <a:t>IGV?</a:t>
            </a:r>
            <a:br>
              <a:rPr lang="en-US" sz="5000" dirty="0">
                <a:solidFill>
                  <a:schemeClr val="bg1"/>
                </a:solidFill>
                <a:highlight>
                  <a:srgbClr val="000000"/>
                </a:highlight>
              </a:rPr>
            </a:br>
            <a:br>
              <a:rPr lang="en-US" sz="5000" dirty="0">
                <a:solidFill>
                  <a:schemeClr val="bg1"/>
                </a:solidFill>
                <a:highlight>
                  <a:srgbClr val="000000"/>
                </a:highlight>
              </a:rPr>
            </a:br>
            <a:endParaRPr lang="en-US" sz="1600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pic>
        <p:nvPicPr>
          <p:cNvPr id="1026" name="Picture 2" descr="The Thinker Rodin">
            <a:extLst>
              <a:ext uri="{FF2B5EF4-FFF2-40B4-BE49-F238E27FC236}">
                <a16:creationId xmlns:a16="http://schemas.microsoft.com/office/drawing/2014/main" id="{4B956641-7196-5CED-4724-28E80F94AA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5"/>
          <a:stretch>
            <a:fillRect/>
          </a:stretch>
        </p:blipFill>
        <p:spPr bwMode="auto">
          <a:xfrm>
            <a:off x="7115177" y="115193"/>
            <a:ext cx="4950618" cy="662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956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AD821-81D2-DB25-83BE-77D986DBA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isn’t IGV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704248-7496-FC41-4192-EF7783F69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74" y="2159154"/>
            <a:ext cx="2505075" cy="1714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955EA4-6BC1-B4DF-80F2-35D72F4C7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6234" y="2159154"/>
            <a:ext cx="1571625" cy="1714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827CD4-91D9-42A8-385B-CA1B42666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6044" y="2074101"/>
            <a:ext cx="1743075" cy="17430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C2377B4-84EA-FDA0-8E63-F8691222F9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4143" y="1974692"/>
            <a:ext cx="1932971" cy="19329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272D145-5282-EF49-9138-B9D2AB0B72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8649" y="1937955"/>
            <a:ext cx="2444749" cy="18335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68F71F-FD46-66D3-720B-CA66332473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4819" y="4080542"/>
            <a:ext cx="3441948" cy="22126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B1EFC2-6814-C539-F813-B547FD3C69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9142" y="4045252"/>
            <a:ext cx="2247971" cy="2247971"/>
          </a:xfrm>
          <a:prstGeom prst="rect">
            <a:avLst/>
          </a:prstGeom>
        </p:spPr>
      </p:pic>
      <p:pic>
        <p:nvPicPr>
          <p:cNvPr id="2060" name="Picture 12" descr="Dr. Seuss Thing 2 Emblem T-Shirt">
            <a:extLst>
              <a:ext uri="{FF2B5EF4-FFF2-40B4-BE49-F238E27FC236}">
                <a16:creationId xmlns:a16="http://schemas.microsoft.com/office/drawing/2014/main" id="{DEA8B8C4-DCAE-1BCD-41AB-914B900E1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996" y="3925785"/>
            <a:ext cx="2332401" cy="236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76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06B3D-28AA-26FC-4110-69D42FAA7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isn’t IGV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A86B4-CECB-93C1-3BE3-5F7D7A24C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aligner</a:t>
            </a:r>
          </a:p>
          <a:p>
            <a:r>
              <a:rPr lang="en-US" dirty="0"/>
              <a:t>A variant caller</a:t>
            </a:r>
          </a:p>
          <a:p>
            <a:r>
              <a:rPr lang="en-US" dirty="0"/>
              <a:t>A re-aligner</a:t>
            </a:r>
          </a:p>
          <a:p>
            <a:r>
              <a:rPr lang="en-US" dirty="0"/>
              <a:t>A re-re-aligner</a:t>
            </a:r>
          </a:p>
          <a:p>
            <a:r>
              <a:rPr lang="en-US" dirty="0"/>
              <a:t>A manipular of the view files*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05EF4F-577D-7E92-E982-FFECB7EA74B9}"/>
              </a:ext>
            </a:extLst>
          </p:cNvPr>
          <p:cNvSpPr txBox="1"/>
          <p:nvPr/>
        </p:nvSpPr>
        <p:spPr>
          <a:xfrm>
            <a:off x="3453414" y="6150460"/>
            <a:ext cx="6569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*Gosh I really wish it was though</a:t>
            </a:r>
          </a:p>
        </p:txBody>
      </p:sp>
      <p:sp>
        <p:nvSpPr>
          <p:cNvPr id="6" name="AutoShape 2" descr="Image of ">
            <a:extLst>
              <a:ext uri="{FF2B5EF4-FFF2-40B4-BE49-F238E27FC236}">
                <a16:creationId xmlns:a16="http://schemas.microsoft.com/office/drawing/2014/main" id="{3FF3A091-3666-5F8B-1E7D-C9765AFE74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CF248B-A5AD-5EE6-297E-5D02B7623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01812"/>
            <a:ext cx="3512558" cy="351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06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MP 2025 slide templates - photography permitted 10-08-25" id="{D5B2F1D8-69F8-4EDC-B8AF-7A9008CA5186}" vid="{9DD0A33E-6562-4312-B09F-810DFAAA7C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AMP 2025 slide templates - photography permitted 10-08-25</Template>
  <TotalTime>2385</TotalTime>
  <Words>610</Words>
  <Application>Microsoft Office PowerPoint</Application>
  <PresentationFormat>Widescreen</PresentationFormat>
  <Paragraphs>93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Aptos</vt:lpstr>
      <vt:lpstr>Aptos Display</vt:lpstr>
      <vt:lpstr>Arial</vt:lpstr>
      <vt:lpstr>Office Theme</vt:lpstr>
      <vt:lpstr>How to Win Friends and Influence People, All with IGV</vt:lpstr>
      <vt:lpstr>How to Win Friends and Influence People</vt:lpstr>
      <vt:lpstr>How to Win Friends and Influence People with IGV</vt:lpstr>
      <vt:lpstr>Outline of Presentation</vt:lpstr>
      <vt:lpstr>Introduction: What is IGV?  A question people have been asking themselves since the dawn of… A) Time B) 2011</vt:lpstr>
      <vt:lpstr>IGV came into this world As a new year’s present</vt:lpstr>
      <vt:lpstr>Introduction: What is IGV?  </vt:lpstr>
      <vt:lpstr>What isn’t IGV</vt:lpstr>
      <vt:lpstr>What isn’t IGV</vt:lpstr>
      <vt:lpstr>What is IGV</vt:lpstr>
      <vt:lpstr>Download IGV</vt:lpstr>
      <vt:lpstr>Download the Github Files</vt:lpstr>
      <vt:lpstr>Best Trick in IGV</vt:lpstr>
      <vt:lpstr>Best Trick in IGV</vt:lpstr>
      <vt:lpstr>Best Trick in IGV</vt:lpstr>
      <vt:lpstr>Best Trick in IGV</vt:lpstr>
      <vt:lpstr>Best Trick in IGV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Open the Copy Number Session File</vt:lpstr>
      <vt:lpstr>The IGV Screen Should Look Like This</vt:lpstr>
      <vt:lpstr>More ‘Traditional’ Copy Number Visualization</vt:lpstr>
      <vt:lpstr>Copy Number Represented as a Heatmap Red~Positive, Blue~Negative</vt:lpstr>
      <vt:lpstr>Which one is the real CNV?</vt:lpstr>
      <vt:lpstr>Open The EGFRvIII Session File</vt:lpstr>
      <vt:lpstr>The IGV Screen Should Look Like This</vt:lpstr>
      <vt:lpstr>Zoom and Squish*</vt:lpstr>
      <vt:lpstr>Zoom and Squish*</vt:lpstr>
      <vt:lpstr>Wrap-up</vt:lpstr>
      <vt:lpstr>Questions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Angela Hopp</dc:creator>
  <cp:lastModifiedBy>Halper-Stromberg, Eitan</cp:lastModifiedBy>
  <cp:revision>12</cp:revision>
  <dcterms:created xsi:type="dcterms:W3CDTF">2025-10-13T17:59:03Z</dcterms:created>
  <dcterms:modified xsi:type="dcterms:W3CDTF">2025-11-14T16:35:19Z</dcterms:modified>
</cp:coreProperties>
</file>